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60" r:id="rId3"/>
    <p:sldId id="262" r:id="rId4"/>
    <p:sldId id="266" r:id="rId5"/>
    <p:sldId id="280" r:id="rId6"/>
    <p:sldId id="274" r:id="rId7"/>
    <p:sldId id="281" r:id="rId8"/>
    <p:sldId id="282" r:id="rId9"/>
    <p:sldId id="267" r:id="rId10"/>
    <p:sldId id="276" r:id="rId11"/>
    <p:sldId id="292" r:id="rId12"/>
    <p:sldId id="284" r:id="rId13"/>
    <p:sldId id="295" r:id="rId14"/>
    <p:sldId id="296" r:id="rId15"/>
    <p:sldId id="285" r:id="rId16"/>
    <p:sldId id="289" r:id="rId17"/>
    <p:sldId id="290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66FF"/>
    <a:srgbClr val="FF3300"/>
    <a:srgbClr val="FF0000"/>
    <a:srgbClr val="0066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896" y="-120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F447A6C-AAB9-A74D-A901-929C24713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0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E9636B-7B15-AB44-9887-3D53636D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7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D38EAC-8084-EC4D-A3EF-24E3C8133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6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DABE7-BC65-4D45-A1DE-3705D28ED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D1394F-CFC5-574F-8804-22F05DBAF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0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FE24DA-3A37-FA43-BBEF-7014EC487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9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8873B-D566-6245-9AAD-76D820B46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5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C85CC4-5745-2C46-9192-FBBD3F20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1F6586-52AB-9C4B-B25C-FE4322DD8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13E5FD-9D4D-FB4D-83D6-B497B9925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6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09F08F-061D-B74A-9774-294B49BA3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1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B6565C-2004-4D41-828B-F7BCEA13C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8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3211F5-3DA4-D94D-8B17-8F4D65263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cs typeface="+mn-cs"/>
              </a:rPr>
              <a:t>Holt Geometry</a:t>
            </a:r>
            <a:endParaRPr lang="en-US" sz="800" b="1">
              <a:latin typeface="Arial" charset="0"/>
              <a:cs typeface="+mn-cs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7463" y="84138"/>
            <a:ext cx="1133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>
                <a:latin typeface="Arial Black" charset="0"/>
                <a:cs typeface="+mn-cs"/>
              </a:rPr>
              <a:t>10-8</a:t>
            </a:r>
            <a:endParaRPr lang="en-US" sz="800">
              <a:latin typeface="Arial" charset="0"/>
              <a:cs typeface="+mn-cs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bg1"/>
                </a:solidFill>
                <a:latin typeface="Arial Black" charset="0"/>
                <a:cs typeface="+mn-cs"/>
              </a:rPr>
              <a:t>Spheres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7013" y="138113"/>
            <a:ext cx="1133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charset="0"/>
                <a:cs typeface="+mn-cs"/>
              </a:rPr>
              <a:t>10-8</a:t>
            </a:r>
            <a:endParaRPr lang="en-US" sz="800">
              <a:latin typeface="Arial" charset="0"/>
              <a:cs typeface="+mn-cs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163513"/>
            <a:ext cx="777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bg1"/>
                </a:solidFill>
                <a:latin typeface="Arial Black" charset="0"/>
                <a:cs typeface="+mn-cs"/>
              </a:rPr>
              <a:t>Spheres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cs typeface="+mn-cs"/>
              </a:rPr>
              <a:t>Holt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362200"/>
            <a:ext cx="1855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Warm Up</a:t>
            </a:r>
          </a:p>
        </p:txBody>
      </p:sp>
      <p:sp>
        <p:nvSpPr>
          <p:cNvPr id="412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Lesson Presentation</a:t>
            </a:r>
          </a:p>
        </p:txBody>
      </p:sp>
      <p:sp>
        <p:nvSpPr>
          <p:cNvPr id="4125" name="Text Box 2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Lesson Quiz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Example 2: Sports Application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14300" y="1447800"/>
            <a:ext cx="88011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  <a:defRPr/>
            </a:pPr>
            <a:r>
              <a:rPr lang="en-US" b="1">
                <a:cs typeface="+mn-cs"/>
              </a:rPr>
              <a:t>A sporting goods store sells exercise balls in two sizes, standard (22-in. diameter) and jumbo (34-in. diameter). How many times as great is the volume of a jumbo ball as the volume of a standard ball?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81000" y="3429000"/>
            <a:ext cx="232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  <a:defRPr/>
            </a:pPr>
            <a:r>
              <a:rPr lang="en-US">
                <a:cs typeface="+mn-cs"/>
              </a:rPr>
              <a:t>standard ball: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410200" y="3276600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  <a:defRPr/>
            </a:pPr>
            <a:r>
              <a:rPr lang="en-US">
                <a:cs typeface="+mn-cs"/>
              </a:rPr>
              <a:t>jumbo ball: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57200" y="56388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  <a:defRPr/>
            </a:pPr>
            <a:r>
              <a:rPr lang="en-US">
                <a:cs typeface="+mn-cs"/>
              </a:rPr>
              <a:t>A jumbo ball is about 3.7 times as great in volume as a standard ball.</a:t>
            </a:r>
          </a:p>
        </p:txBody>
      </p:sp>
      <p:pic>
        <p:nvPicPr>
          <p:cNvPr id="30730" name="Picture 10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31623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1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86200"/>
            <a:ext cx="35623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8581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Example 3A: Finding Surface Area of Spheres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04800" y="19050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cs typeface="+mn-cs"/>
              </a:rPr>
              <a:t>Find the surface area of a sphere with diameter 76 cm. Give your answers in terms of </a:t>
            </a:r>
            <a:r>
              <a:rPr lang="en-US" b="1" i="1">
                <a:cs typeface="+mn-cs"/>
                <a:sym typeface="Symbol" charset="0"/>
              </a:rPr>
              <a:t></a:t>
            </a:r>
            <a:r>
              <a:rPr lang="en-US" b="1">
                <a:cs typeface="+mn-cs"/>
              </a:rPr>
              <a:t>.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85800" y="3200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S </a:t>
            </a:r>
            <a:r>
              <a:rPr lang="en-US">
                <a:cs typeface="+mn-cs"/>
              </a:rPr>
              <a:t>= 4</a:t>
            </a:r>
            <a:r>
              <a:rPr lang="en-US" i="1">
                <a:cs typeface="+mn-cs"/>
                <a:sym typeface="Symbol" charset="0"/>
              </a:rPr>
              <a:t>r</a:t>
            </a:r>
            <a:r>
              <a:rPr lang="en-US" baseline="30000">
                <a:cs typeface="+mn-cs"/>
                <a:sym typeface="Symbol" charset="0"/>
              </a:rPr>
              <a:t>2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85800" y="40005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S </a:t>
            </a:r>
            <a:r>
              <a:rPr lang="en-US">
                <a:cs typeface="+mn-cs"/>
              </a:rPr>
              <a:t>= 4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  <a:sym typeface="Symbol" charset="0"/>
              </a:rPr>
              <a:t>(38)</a:t>
            </a:r>
            <a:r>
              <a:rPr lang="en-US" baseline="30000">
                <a:cs typeface="+mn-cs"/>
                <a:sym typeface="Symbol" charset="0"/>
              </a:rPr>
              <a:t>2</a:t>
            </a:r>
            <a:r>
              <a:rPr lang="en-US">
                <a:cs typeface="+mn-cs"/>
                <a:sym typeface="Symbol" charset="0"/>
              </a:rPr>
              <a:t> = 5776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  <a:sym typeface="Symbol" charset="0"/>
              </a:rPr>
              <a:t> cm</a:t>
            </a:r>
            <a:r>
              <a:rPr lang="en-US" baseline="30000">
                <a:cs typeface="+mn-cs"/>
                <a:sym typeface="Symbol" charset="0"/>
              </a:rPr>
              <a:t>2</a:t>
            </a:r>
            <a:endParaRPr lang="en-US">
              <a:cs typeface="+mn-cs"/>
              <a:sym typeface="Symbol" charset="0"/>
            </a:endParaRPr>
          </a:p>
        </p:txBody>
      </p:sp>
      <p:pic>
        <p:nvPicPr>
          <p:cNvPr id="40969" name="Picture 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24300"/>
            <a:ext cx="32861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048000" y="3200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Surface area of a sphere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8" grpId="0"/>
      <p:bldP spid="409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Example 3B: Finding Surface Area of Spheres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57200" y="16764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cs typeface="+mn-cs"/>
              </a:rPr>
              <a:t>Find the volume of a sphere with surface area 324</a:t>
            </a:r>
            <a:r>
              <a:rPr lang="en-US" b="1" i="1">
                <a:cs typeface="+mn-cs"/>
                <a:sym typeface="Symbol" charset="0"/>
              </a:rPr>
              <a:t></a:t>
            </a:r>
            <a:r>
              <a:rPr lang="en-US" b="1">
                <a:cs typeface="+mn-cs"/>
              </a:rPr>
              <a:t> in</a:t>
            </a:r>
            <a:r>
              <a:rPr lang="en-US" b="1" baseline="30000">
                <a:cs typeface="+mn-cs"/>
              </a:rPr>
              <a:t>2</a:t>
            </a:r>
            <a:r>
              <a:rPr lang="en-US" b="1">
                <a:cs typeface="+mn-cs"/>
              </a:rPr>
              <a:t>. Give your answers in terms of </a:t>
            </a:r>
            <a:r>
              <a:rPr lang="en-US" b="1" i="1">
                <a:cs typeface="+mn-cs"/>
                <a:sym typeface="Symbol" charset="0"/>
              </a:rPr>
              <a:t></a:t>
            </a:r>
            <a:r>
              <a:rPr lang="en-US" b="1">
                <a:cs typeface="+mn-cs"/>
              </a:rPr>
              <a:t>.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200400" y="3124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cs typeface="+mn-cs"/>
              </a:rPr>
              <a:t>Substitute 324</a:t>
            </a:r>
            <a:r>
              <a:rPr lang="en-US" i="1">
                <a:solidFill>
                  <a:srgbClr val="3333FF"/>
                </a:solidFill>
                <a:cs typeface="+mn-cs"/>
                <a:sym typeface="Symbol" charset="0"/>
              </a:rPr>
              <a:t></a:t>
            </a:r>
            <a:r>
              <a:rPr lang="en-US" i="1">
                <a:solidFill>
                  <a:srgbClr val="3333FF"/>
                </a:solidFill>
                <a:cs typeface="+mn-cs"/>
              </a:rPr>
              <a:t> for S.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685800" y="3127375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324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</a:rPr>
              <a:t> = 4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 i="1">
                <a:cs typeface="+mn-cs"/>
              </a:rPr>
              <a:t>r</a:t>
            </a:r>
            <a:r>
              <a:rPr lang="en-US" baseline="30000">
                <a:cs typeface="+mn-cs"/>
              </a:rPr>
              <a:t>2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295400" y="3581400"/>
            <a:ext cx="97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r</a:t>
            </a:r>
            <a:r>
              <a:rPr lang="en-US">
                <a:cs typeface="+mn-cs"/>
              </a:rPr>
              <a:t> = 9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200400" y="3581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cs typeface="+mn-cs"/>
              </a:rPr>
              <a:t>Solve for r.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4343400" y="4953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cs typeface="+mn-cs"/>
              </a:rPr>
              <a:t>Substitute 9 for r.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609600" y="5791200"/>
            <a:ext cx="595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The volume of the sphere is 972</a:t>
            </a:r>
            <a:r>
              <a:rPr lang="en-US" i="1" dirty="0">
                <a:cs typeface="+mn-cs"/>
                <a:sym typeface="Symbol" charset="0"/>
              </a:rPr>
              <a:t></a:t>
            </a:r>
            <a:r>
              <a:rPr lang="en-US" dirty="0">
                <a:cs typeface="+mn-cs"/>
              </a:rPr>
              <a:t> </a:t>
            </a:r>
            <a:r>
              <a:rPr lang="en-US" dirty="0" smtClean="0">
                <a:cs typeface="+mn-cs"/>
              </a:rPr>
              <a:t>in</a:t>
            </a:r>
            <a:r>
              <a:rPr lang="en-US" baseline="30000" dirty="0">
                <a:cs typeface="+mn-cs"/>
              </a:rPr>
              <a:t>3</a:t>
            </a:r>
            <a:r>
              <a:rPr lang="en-US" dirty="0" smtClean="0">
                <a:cs typeface="+mn-cs"/>
              </a:rPr>
              <a:t>.</a:t>
            </a:r>
            <a:endParaRPr lang="en-US" dirty="0">
              <a:cs typeface="+mn-cs"/>
            </a:endParaRP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S </a:t>
            </a:r>
            <a:r>
              <a:rPr lang="en-US">
                <a:cs typeface="+mn-cs"/>
              </a:rPr>
              <a:t>= 4</a:t>
            </a:r>
            <a:r>
              <a:rPr lang="en-US" i="1">
                <a:cs typeface="+mn-cs"/>
                <a:sym typeface="Symbol" charset="0"/>
              </a:rPr>
              <a:t>r</a:t>
            </a:r>
            <a:r>
              <a:rPr lang="en-US" baseline="30000">
                <a:cs typeface="+mn-cs"/>
                <a:sym typeface="Symbol" charset="0"/>
              </a:rPr>
              <a:t>2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276600" y="2667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Surface area of a sphere</a:t>
            </a:r>
          </a:p>
        </p:txBody>
      </p:sp>
      <p:pic>
        <p:nvPicPr>
          <p:cNvPr id="54291" name="Picture 19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76800"/>
            <a:ext cx="2571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2" name="Picture 20" descr="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38600"/>
            <a:ext cx="1333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/>
      <p:bldP spid="54280" grpId="0"/>
      <p:bldP spid="54281" grpId="0"/>
      <p:bldP spid="54282" grpId="0"/>
      <p:bldP spid="54287" grpId="0"/>
      <p:bldP spid="54288" grpId="0"/>
      <p:bldP spid="54289" grpId="0"/>
      <p:bldP spid="542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Example 3C: Finding Surface Area of Spheres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1600200"/>
            <a:ext cx="510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cs typeface="+mn-cs"/>
              </a:rPr>
              <a:t>Find the surface area of a sphere with a great circle that has an area of 49</a:t>
            </a:r>
            <a:r>
              <a:rPr lang="en-US" b="1" i="1">
                <a:cs typeface="+mn-cs"/>
                <a:sym typeface="Symbol" charset="0"/>
              </a:rPr>
              <a:t></a:t>
            </a:r>
            <a:r>
              <a:rPr lang="en-US" b="1">
                <a:cs typeface="+mn-cs"/>
              </a:rPr>
              <a:t> mi</a:t>
            </a:r>
            <a:r>
              <a:rPr lang="en-US" b="1" baseline="30000">
                <a:cs typeface="+mn-cs"/>
              </a:rPr>
              <a:t>2</a:t>
            </a:r>
            <a:r>
              <a:rPr lang="en-US" b="1">
                <a:cs typeface="+mn-cs"/>
              </a:rPr>
              <a:t>.</a:t>
            </a: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3228975" cy="162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2659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819400" y="3581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Substitute 49</a:t>
            </a: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  <a:sym typeface="Symbol" charset="0"/>
              </a:rPr>
              <a:t></a:t>
            </a: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 for A.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533400" y="3584575"/>
            <a:ext cx="173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49</a:t>
            </a:r>
            <a:r>
              <a:rPr lang="en-US" i="1">
                <a:cs typeface="+mn-cs"/>
                <a:sym typeface="Symbol" charset="0"/>
              </a:rPr>
              <a:t> = </a:t>
            </a:r>
            <a:r>
              <a:rPr lang="en-US" i="1">
                <a:cs typeface="+mn-cs"/>
              </a:rPr>
              <a:t>r</a:t>
            </a:r>
            <a:r>
              <a:rPr lang="en-US" baseline="30000">
                <a:cs typeface="+mn-cs"/>
              </a:rPr>
              <a:t>2</a:t>
            </a:r>
            <a:r>
              <a:rPr lang="en-US">
                <a:cs typeface="+mn-cs"/>
              </a:rPr>
              <a:t> </a:t>
            </a: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990600" y="4419600"/>
            <a:ext cx="97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r</a:t>
            </a:r>
            <a:r>
              <a:rPr lang="en-US">
                <a:cs typeface="+mn-cs"/>
              </a:rPr>
              <a:t> = 7</a:t>
            </a:r>
            <a:endParaRPr lang="en-US" baseline="30000">
              <a:cs typeface="+mn-cs"/>
            </a:endParaRP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Solve for r.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885825" y="5105400"/>
            <a:ext cx="147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S</a:t>
            </a:r>
            <a:r>
              <a:rPr lang="en-US">
                <a:cs typeface="+mn-cs"/>
              </a:rPr>
              <a:t> = 4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 i="1">
                <a:cs typeface="+mn-cs"/>
              </a:rPr>
              <a:t>r</a:t>
            </a:r>
            <a:r>
              <a:rPr lang="en-US" baseline="30000">
                <a:cs typeface="+mn-cs"/>
              </a:rPr>
              <a:t>2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990600" y="5638800"/>
            <a:ext cx="3509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  = 4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</a:rPr>
              <a:t>(7)</a:t>
            </a:r>
            <a:r>
              <a:rPr lang="en-US" baseline="30000">
                <a:cs typeface="+mn-cs"/>
              </a:rPr>
              <a:t>2 </a:t>
            </a:r>
            <a:r>
              <a:rPr lang="en-US">
                <a:cs typeface="+mn-cs"/>
              </a:rPr>
              <a:t>= 196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</a:rPr>
              <a:t> mi</a:t>
            </a:r>
            <a:r>
              <a:rPr lang="en-US" baseline="30000">
                <a:cs typeface="+mn-cs"/>
              </a:rPr>
              <a:t>2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495800" y="5638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Substitute 7 for r.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838200" y="2895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A </a:t>
            </a:r>
            <a:r>
              <a:rPr lang="en-US">
                <a:cs typeface="+mn-cs"/>
              </a:rPr>
              <a:t>= </a:t>
            </a:r>
            <a:r>
              <a:rPr lang="en-US" i="1">
                <a:cs typeface="+mn-cs"/>
                <a:sym typeface="Symbol" charset="0"/>
              </a:rPr>
              <a:t>r</a:t>
            </a:r>
            <a:r>
              <a:rPr lang="en-US" baseline="30000">
                <a:cs typeface="+mn-cs"/>
                <a:sym typeface="Symbol" charset="0"/>
              </a:rPr>
              <a:t>2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2819400" y="28956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Area of a circle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05" grpId="0"/>
      <p:bldP spid="55306" grpId="0"/>
      <p:bldP spid="55307" grpId="0"/>
      <p:bldP spid="55308" grpId="0"/>
      <p:bldP spid="55309" grpId="0"/>
      <p:bldP spid="55310" grpId="0"/>
      <p:bldP spid="55311" grpId="0"/>
      <p:bldP spid="553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 Black" charset="0"/>
                <a:cs typeface="+mn-cs"/>
              </a:rPr>
              <a:t>Check It Out!</a:t>
            </a: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 Example 3 </a:t>
            </a:r>
            <a:endParaRPr lang="en-US" sz="2600">
              <a:solidFill>
                <a:schemeClr val="accent2"/>
              </a:solidFill>
              <a:latin typeface="Arial MT Bl" charset="0"/>
              <a:cs typeface="+mn-cs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Find the surface area of the sphere.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28800"/>
            <a:ext cx="2262188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048000" y="3200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cs typeface="+mn-cs"/>
              </a:rPr>
              <a:t>Substitute 25 for r.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931863" y="3660775"/>
            <a:ext cx="2490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 = 2500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</a:rPr>
              <a:t> cm</a:t>
            </a:r>
            <a:r>
              <a:rPr lang="en-US" baseline="30000">
                <a:cs typeface="+mn-cs"/>
              </a:rPr>
              <a:t>2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914400" y="2743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S </a:t>
            </a:r>
            <a:r>
              <a:rPr lang="en-US">
                <a:cs typeface="+mn-cs"/>
              </a:rPr>
              <a:t>= 4</a:t>
            </a:r>
            <a:r>
              <a:rPr lang="en-US" i="1">
                <a:cs typeface="+mn-cs"/>
                <a:sym typeface="Symbol" charset="0"/>
              </a:rPr>
              <a:t>r</a:t>
            </a:r>
            <a:r>
              <a:rPr lang="en-US" baseline="30000">
                <a:cs typeface="+mn-cs"/>
                <a:sym typeface="Symbol" charset="0"/>
              </a:rPr>
              <a:t>2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914400" y="32004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S </a:t>
            </a:r>
            <a:r>
              <a:rPr lang="en-US">
                <a:cs typeface="+mn-cs"/>
              </a:rPr>
              <a:t>= 4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  <a:sym typeface="Symbol" charset="0"/>
              </a:rPr>
              <a:t>(25)</a:t>
            </a:r>
            <a:r>
              <a:rPr lang="en-US" baseline="30000">
                <a:cs typeface="+mn-cs"/>
                <a:sym typeface="Symbol" charset="0"/>
              </a:rPr>
              <a:t>2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048000" y="2743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Surface area of a sphere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  <p:bldP spid="41994" grpId="0"/>
      <p:bldP spid="41997" grpId="0"/>
      <p:bldP spid="41998" grpId="0"/>
      <p:bldP spid="419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Example 4: Exploring Effects of Changing Dimensions 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52400" y="1600200"/>
            <a:ext cx="54102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b="1">
                <a:cs typeface="+mn-cs"/>
              </a:rPr>
              <a:t>The radius of the sphere is multiplied by    . Describe the effect on the volume.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2003425"/>
            <a:ext cx="333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2514600" cy="161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33400" y="3178175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  <a:defRPr/>
            </a:pPr>
            <a:r>
              <a:rPr lang="en-US">
                <a:cs typeface="+mn-cs"/>
              </a:rPr>
              <a:t>original dimensions:</a:t>
            </a:r>
          </a:p>
        </p:txBody>
      </p:sp>
      <p:grpSp>
        <p:nvGrpSpPr>
          <p:cNvPr id="47118" name="Group 14"/>
          <p:cNvGrpSpPr>
            <a:grpSpLocks/>
          </p:cNvGrpSpPr>
          <p:nvPr/>
        </p:nvGrpSpPr>
        <p:grpSpPr bwMode="auto">
          <a:xfrm>
            <a:off x="4838700" y="3124200"/>
            <a:ext cx="3683000" cy="609600"/>
            <a:chOff x="3048" y="2318"/>
            <a:chExt cx="2320" cy="384"/>
          </a:xfrm>
        </p:grpSpPr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3048" y="2352"/>
              <a:ext cx="23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radius multiplied by   :</a:t>
              </a:r>
            </a:p>
          </p:txBody>
        </p:sp>
        <p:pic>
          <p:nvPicPr>
            <p:cNvPr id="18448" name="Picture 13" descr="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7" y="2318"/>
              <a:ext cx="14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125" name="Group 21"/>
          <p:cNvGrpSpPr>
            <a:grpSpLocks/>
          </p:cNvGrpSpPr>
          <p:nvPr/>
        </p:nvGrpSpPr>
        <p:grpSpPr bwMode="auto">
          <a:xfrm>
            <a:off x="207963" y="5178425"/>
            <a:ext cx="8936037" cy="1374775"/>
            <a:chOff x="131" y="3262"/>
            <a:chExt cx="5629" cy="866"/>
          </a:xfrm>
        </p:grpSpPr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131" y="3262"/>
              <a:ext cx="5629" cy="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65000"/>
                </a:lnSpc>
                <a:defRPr/>
              </a:pPr>
              <a:r>
                <a:rPr lang="en-US">
                  <a:cs typeface="+mn-cs"/>
                </a:rPr>
                <a:t>Notice that                        . If the radius is multiplied by   , the volume is multiplied by      , or     .</a:t>
              </a:r>
            </a:p>
          </p:txBody>
        </p:sp>
        <p:pic>
          <p:nvPicPr>
            <p:cNvPr id="18443" name="Picture 17" descr="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" y="3714"/>
              <a:ext cx="14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4" name="Picture 18" descr="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" y="3683"/>
              <a:ext cx="349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5" name="Picture 19" descr="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5" y="3710"/>
              <a:ext cx="23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6" name="Picture 20" descr="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3" y="3326"/>
              <a:ext cx="158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7126" name="Picture 22" descr="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67125"/>
            <a:ext cx="3238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7" name="Picture 23" descr="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67125"/>
            <a:ext cx="33432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 Black" charset="0"/>
                <a:cs typeface="+mn-cs"/>
              </a:rPr>
              <a:t>Check It Out!</a:t>
            </a: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 Example 4 </a:t>
            </a:r>
            <a:endParaRPr lang="en-US" sz="2600">
              <a:solidFill>
                <a:schemeClr val="accent2"/>
              </a:solidFill>
              <a:latin typeface="Arial MT Bl" charset="0"/>
              <a:cs typeface="+mn-cs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57200" y="1600200"/>
            <a:ext cx="5486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cs typeface="+mn-cs"/>
              </a:rPr>
              <a:t>The radius of the sphere is divided by 3. Describe the effect on the surface area.</a:t>
            </a:r>
            <a:r>
              <a:rPr lang="en-US">
                <a:cs typeface="+mn-cs"/>
              </a:rPr>
              <a:t>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original dimensions: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724400" y="38862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dimensions divided by 3: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381000" y="58674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The surface area is divided by 9.</a:t>
            </a:r>
          </a:p>
        </p:txBody>
      </p:sp>
      <p:pic>
        <p:nvPicPr>
          <p:cNvPr id="4813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47800"/>
            <a:ext cx="25431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838200" y="4419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S </a:t>
            </a:r>
            <a:r>
              <a:rPr lang="en-US">
                <a:cs typeface="+mn-cs"/>
              </a:rPr>
              <a:t>= 4</a:t>
            </a:r>
            <a:r>
              <a:rPr lang="en-US" i="1">
                <a:cs typeface="+mn-cs"/>
                <a:sym typeface="Symbol" charset="0"/>
              </a:rPr>
              <a:t>r</a:t>
            </a:r>
            <a:r>
              <a:rPr lang="en-US" baseline="30000">
                <a:cs typeface="+mn-cs"/>
                <a:sym typeface="Symbol" charset="0"/>
              </a:rPr>
              <a:t>2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143000" y="48768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= 4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  <a:sym typeface="Symbol" charset="0"/>
              </a:rPr>
              <a:t>(3)</a:t>
            </a:r>
            <a:r>
              <a:rPr lang="en-US" baseline="30000">
                <a:cs typeface="+mn-cs"/>
                <a:sym typeface="Symbol" charset="0"/>
              </a:rPr>
              <a:t>2 </a:t>
            </a:r>
            <a:r>
              <a:rPr lang="en-US">
                <a:cs typeface="+mn-cs"/>
                <a:sym typeface="Symbol" charset="0"/>
              </a:rPr>
              <a:t>= </a:t>
            </a:r>
            <a:r>
              <a:rPr lang="en-US">
                <a:cs typeface="+mn-cs"/>
              </a:rPr>
              <a:t>36</a:t>
            </a:r>
            <a:r>
              <a:rPr lang="en-US" i="1">
                <a:cs typeface="+mn-cs"/>
                <a:sym typeface="Symbol" charset="0"/>
              </a:rPr>
              <a:t> </a:t>
            </a:r>
            <a:r>
              <a:rPr lang="en-US">
                <a:cs typeface="+mn-cs"/>
                <a:sym typeface="Symbol" charset="0"/>
              </a:rPr>
              <a:t>m</a:t>
            </a:r>
            <a:r>
              <a:rPr lang="en-US" baseline="30000">
                <a:cs typeface="+mn-cs"/>
                <a:sym typeface="Symbol" charset="0"/>
              </a:rPr>
              <a:t>3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4800600" y="4419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S </a:t>
            </a:r>
            <a:r>
              <a:rPr lang="en-US">
                <a:cs typeface="+mn-cs"/>
              </a:rPr>
              <a:t>= 4</a:t>
            </a:r>
            <a:r>
              <a:rPr lang="en-US" i="1">
                <a:cs typeface="+mn-cs"/>
                <a:sym typeface="Symbol" charset="0"/>
              </a:rPr>
              <a:t>r</a:t>
            </a:r>
            <a:r>
              <a:rPr lang="en-US" baseline="30000">
                <a:cs typeface="+mn-cs"/>
                <a:sym typeface="Symbol" charset="0"/>
              </a:rPr>
              <a:t>2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5105400" y="48768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= 4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  <a:sym typeface="Symbol" charset="0"/>
              </a:rPr>
              <a:t>(1)</a:t>
            </a:r>
            <a:r>
              <a:rPr lang="en-US" baseline="30000">
                <a:cs typeface="+mn-cs"/>
                <a:sym typeface="Symbol" charset="0"/>
              </a:rPr>
              <a:t>2 </a:t>
            </a:r>
            <a:r>
              <a:rPr lang="en-US">
                <a:cs typeface="+mn-cs"/>
                <a:sym typeface="Symbol" charset="0"/>
              </a:rPr>
              <a:t>= </a:t>
            </a:r>
            <a:r>
              <a:rPr lang="en-US">
                <a:cs typeface="+mn-cs"/>
              </a:rPr>
              <a:t>4</a:t>
            </a:r>
            <a:r>
              <a:rPr lang="en-US" i="1">
                <a:cs typeface="+mn-cs"/>
                <a:sym typeface="Symbol" charset="0"/>
              </a:rPr>
              <a:t> </a:t>
            </a:r>
            <a:r>
              <a:rPr lang="en-US">
                <a:cs typeface="+mn-cs"/>
                <a:sym typeface="Symbol" charset="0"/>
              </a:rPr>
              <a:t>m</a:t>
            </a:r>
            <a:r>
              <a:rPr lang="en-US" baseline="30000">
                <a:cs typeface="+mn-cs"/>
                <a:sym typeface="Symbol" charset="0"/>
              </a:rPr>
              <a:t>3</a:t>
            </a:r>
            <a:endParaRPr lang="en-US">
              <a:cs typeface="+mn-cs"/>
              <a:sym typeface="Symbo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5" grpId="0"/>
      <p:bldP spid="48138" grpId="0"/>
      <p:bldP spid="48140" grpId="0"/>
      <p:bldP spid="48141" grpId="0"/>
      <p:bldP spid="48142" grpId="0"/>
      <p:bldP spid="481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0"/>
            <a:ext cx="62259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u="sng" dirty="0" smtClean="0"/>
              <a:t>Homework:</a:t>
            </a:r>
          </a:p>
          <a:p>
            <a:endParaRPr lang="en-US" sz="5000" b="1" dirty="0" smtClean="0"/>
          </a:p>
          <a:p>
            <a:r>
              <a:rPr lang="en-US" sz="5000" b="1" dirty="0" smtClean="0"/>
              <a:t>Page 87, #20</a:t>
            </a:r>
            <a:r>
              <a:rPr lang="en-US" sz="5000" b="1" smtClean="0"/>
              <a:t>-</a:t>
            </a:r>
            <a:r>
              <a:rPr lang="en-US" sz="5000" b="1" smtClean="0"/>
              <a:t>21</a:t>
            </a:r>
            <a:endParaRPr lang="en-US" sz="5000" b="1" dirty="0" smtClean="0"/>
          </a:p>
          <a:p>
            <a:r>
              <a:rPr lang="en-US" sz="5000" b="1" dirty="0" smtClean="0"/>
              <a:t>Page, 92, #50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007156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1219200"/>
            <a:ext cx="8153400" cy="4800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tabLst>
                <a:tab pos="398463" algn="l"/>
              </a:tabLst>
              <a:defRPr/>
            </a:pPr>
            <a:r>
              <a:rPr lang="en-US" sz="2800" b="1">
                <a:solidFill>
                  <a:srgbClr val="3333CC"/>
                </a:solidFill>
                <a:cs typeface="+mn-cs"/>
              </a:rPr>
              <a:t>Warm Up</a:t>
            </a:r>
            <a:endParaRPr lang="en-US" sz="2800">
              <a:cs typeface="+mn-cs"/>
            </a:endParaRPr>
          </a:p>
          <a:p>
            <a:pPr>
              <a:tabLst>
                <a:tab pos="398463" algn="l"/>
              </a:tabLst>
              <a:defRPr/>
            </a:pPr>
            <a:r>
              <a:rPr lang="en-US" sz="2800" b="1">
                <a:cs typeface="+mn-cs"/>
              </a:rPr>
              <a:t>Find each measurement.</a:t>
            </a:r>
          </a:p>
          <a:p>
            <a:pPr>
              <a:tabLst>
                <a:tab pos="398463" algn="l"/>
              </a:tabLst>
              <a:defRPr/>
            </a:pPr>
            <a:endParaRPr lang="en-US" sz="800" b="1">
              <a:cs typeface="+mn-cs"/>
            </a:endParaRPr>
          </a:p>
          <a:p>
            <a:pPr>
              <a:tabLst>
                <a:tab pos="398463" algn="l"/>
              </a:tabLst>
              <a:defRPr/>
            </a:pPr>
            <a:endParaRPr lang="en-US" sz="800">
              <a:cs typeface="+mn-cs"/>
            </a:endParaRPr>
          </a:p>
          <a:p>
            <a:pPr>
              <a:lnSpc>
                <a:spcPct val="140000"/>
              </a:lnSpc>
              <a:tabLst>
                <a:tab pos="398463" algn="l"/>
              </a:tabLst>
              <a:defRPr/>
            </a:pPr>
            <a:r>
              <a:rPr lang="en-US" b="1">
                <a:cs typeface="+mn-cs"/>
              </a:rPr>
              <a:t>1.</a:t>
            </a:r>
            <a:r>
              <a:rPr lang="en-US">
                <a:cs typeface="+mn-cs"/>
              </a:rPr>
              <a:t> </a:t>
            </a:r>
            <a:r>
              <a:rPr lang="en-US">
                <a:cs typeface="+mn-cs"/>
                <a:sym typeface="Symbol" charset="0"/>
              </a:rPr>
              <a:t>the radius of circle </a:t>
            </a:r>
            <a:r>
              <a:rPr lang="en-US" i="1">
                <a:cs typeface="+mn-cs"/>
                <a:sym typeface="Symbol" charset="0"/>
              </a:rPr>
              <a:t>M</a:t>
            </a:r>
            <a:r>
              <a:rPr lang="en-US">
                <a:cs typeface="+mn-cs"/>
                <a:sym typeface="Symbol" charset="0"/>
              </a:rPr>
              <a:t> if the diameter is 25 cm</a:t>
            </a:r>
          </a:p>
          <a:p>
            <a:pPr>
              <a:lnSpc>
                <a:spcPct val="140000"/>
              </a:lnSpc>
              <a:tabLst>
                <a:tab pos="398463" algn="l"/>
              </a:tabLst>
              <a:defRPr/>
            </a:pPr>
            <a:endParaRPr lang="en-US" sz="800" b="1">
              <a:cs typeface="+mn-cs"/>
              <a:sym typeface="Symbol" charset="0"/>
            </a:endParaRPr>
          </a:p>
          <a:p>
            <a:pPr>
              <a:lnSpc>
                <a:spcPct val="140000"/>
              </a:lnSpc>
              <a:tabLst>
                <a:tab pos="398463" algn="l"/>
              </a:tabLst>
              <a:defRPr/>
            </a:pPr>
            <a:r>
              <a:rPr lang="en-US" b="1">
                <a:cs typeface="+mn-cs"/>
                <a:sym typeface="Symbol" charset="0"/>
              </a:rPr>
              <a:t>2.</a:t>
            </a:r>
            <a:r>
              <a:rPr lang="en-US">
                <a:cs typeface="+mn-cs"/>
                <a:sym typeface="Symbol" charset="0"/>
              </a:rPr>
              <a:t> the circumference of circle </a:t>
            </a:r>
            <a:r>
              <a:rPr lang="en-US" i="1">
                <a:cs typeface="+mn-cs"/>
                <a:sym typeface="Symbol" charset="0"/>
              </a:rPr>
              <a:t>X</a:t>
            </a:r>
            <a:r>
              <a:rPr lang="en-US">
                <a:cs typeface="+mn-cs"/>
                <a:sym typeface="Symbol" charset="0"/>
              </a:rPr>
              <a:t> if the radius is </a:t>
            </a:r>
            <a:br>
              <a:rPr lang="en-US">
                <a:cs typeface="+mn-cs"/>
                <a:sym typeface="Symbol" charset="0"/>
              </a:rPr>
            </a:br>
            <a:r>
              <a:rPr lang="en-US">
                <a:cs typeface="+mn-cs"/>
                <a:sym typeface="Symbol" charset="0"/>
              </a:rPr>
              <a:t>	42.5 in.</a:t>
            </a:r>
          </a:p>
          <a:p>
            <a:pPr>
              <a:lnSpc>
                <a:spcPct val="140000"/>
              </a:lnSpc>
              <a:tabLst>
                <a:tab pos="398463" algn="l"/>
              </a:tabLst>
              <a:defRPr/>
            </a:pPr>
            <a:endParaRPr lang="en-US" sz="800" b="1">
              <a:cs typeface="+mn-cs"/>
              <a:sym typeface="Symbol" charset="0"/>
            </a:endParaRPr>
          </a:p>
          <a:p>
            <a:pPr>
              <a:lnSpc>
                <a:spcPct val="140000"/>
              </a:lnSpc>
              <a:tabLst>
                <a:tab pos="398463" algn="l"/>
              </a:tabLst>
              <a:defRPr/>
            </a:pPr>
            <a:r>
              <a:rPr lang="en-US" b="1">
                <a:cs typeface="+mn-cs"/>
                <a:sym typeface="Symbol" charset="0"/>
              </a:rPr>
              <a:t>3.</a:t>
            </a:r>
            <a:r>
              <a:rPr lang="en-US">
                <a:cs typeface="+mn-cs"/>
                <a:sym typeface="Symbol" charset="0"/>
              </a:rPr>
              <a:t> the area of circle </a:t>
            </a:r>
            <a:r>
              <a:rPr lang="en-US" i="1">
                <a:cs typeface="+mn-cs"/>
                <a:sym typeface="Symbol" charset="0"/>
              </a:rPr>
              <a:t>T</a:t>
            </a:r>
            <a:r>
              <a:rPr lang="en-US">
                <a:cs typeface="+mn-cs"/>
                <a:sym typeface="Symbol" charset="0"/>
              </a:rPr>
              <a:t> if the diameter is 26 ft</a:t>
            </a:r>
            <a:r>
              <a:rPr lang="en-US">
                <a:solidFill>
                  <a:srgbClr val="FF0000"/>
                </a:solidFill>
                <a:cs typeface="+mn-cs"/>
              </a:rPr>
              <a:t>	</a:t>
            </a:r>
          </a:p>
          <a:p>
            <a:pPr>
              <a:lnSpc>
                <a:spcPct val="140000"/>
              </a:lnSpc>
              <a:tabLst>
                <a:tab pos="398463" algn="l"/>
              </a:tabLst>
              <a:defRPr/>
            </a:pPr>
            <a:endParaRPr lang="en-US" sz="800" b="1">
              <a:cs typeface="+mn-cs"/>
            </a:endParaRPr>
          </a:p>
          <a:p>
            <a:pPr>
              <a:lnSpc>
                <a:spcPct val="140000"/>
              </a:lnSpc>
              <a:tabLst>
                <a:tab pos="398463" algn="l"/>
              </a:tabLst>
              <a:defRPr/>
            </a:pPr>
            <a:r>
              <a:rPr lang="en-US" b="1">
                <a:cs typeface="+mn-cs"/>
              </a:rPr>
              <a:t>4.</a:t>
            </a:r>
            <a:r>
              <a:rPr lang="en-US">
                <a:cs typeface="+mn-cs"/>
              </a:rPr>
              <a:t> the circumference of circle </a:t>
            </a:r>
            <a:r>
              <a:rPr lang="en-US" i="1">
                <a:cs typeface="+mn-cs"/>
              </a:rPr>
              <a:t>N</a:t>
            </a:r>
            <a:r>
              <a:rPr lang="en-US">
                <a:cs typeface="+mn-cs"/>
              </a:rPr>
              <a:t> if the area is </a:t>
            </a:r>
            <a:br>
              <a:rPr lang="en-US">
                <a:cs typeface="+mn-cs"/>
              </a:rPr>
            </a:br>
            <a:r>
              <a:rPr lang="en-US">
                <a:cs typeface="+mn-cs"/>
              </a:rPr>
              <a:t>	625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</a:rPr>
              <a:t> cm</a:t>
            </a:r>
            <a:r>
              <a:rPr lang="en-US" baseline="30000">
                <a:cs typeface="+mn-cs"/>
              </a:rPr>
              <a:t>2</a:t>
            </a:r>
            <a:r>
              <a:rPr lang="en-US">
                <a:cs typeface="+mn-cs"/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281940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cs typeface="+mn-cs"/>
                <a:sym typeface="Symbol" charset="0"/>
              </a:rPr>
              <a:t>12.5 cm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33600" y="3657600"/>
            <a:ext cx="123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cs typeface="+mn-cs"/>
                <a:sym typeface="Symbol" charset="0"/>
              </a:rPr>
              <a:t>85</a:t>
            </a:r>
            <a:r>
              <a:rPr lang="en-US" i="1">
                <a:solidFill>
                  <a:srgbClr val="FF0000"/>
                </a:solidFill>
                <a:cs typeface="+mn-cs"/>
                <a:sym typeface="Symbol" charset="0"/>
              </a:rPr>
              <a:t></a:t>
            </a:r>
            <a:r>
              <a:rPr lang="en-US">
                <a:solidFill>
                  <a:srgbClr val="FF0000"/>
                </a:solidFill>
                <a:cs typeface="+mn-cs"/>
                <a:sym typeface="Symbol" charset="0"/>
              </a:rPr>
              <a:t> in.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4648200"/>
            <a:ext cx="139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cs typeface="+mn-cs"/>
                <a:sym typeface="Symbol" charset="0"/>
              </a:rPr>
              <a:t>169</a:t>
            </a:r>
            <a:r>
              <a:rPr lang="en-US" i="1">
                <a:solidFill>
                  <a:srgbClr val="FF0000"/>
                </a:solidFill>
                <a:cs typeface="+mn-cs"/>
                <a:sym typeface="Symbol" charset="0"/>
              </a:rPr>
              <a:t></a:t>
            </a:r>
            <a:r>
              <a:rPr lang="en-US">
                <a:solidFill>
                  <a:srgbClr val="FF0000"/>
                </a:solidFill>
                <a:cs typeface="+mn-cs"/>
                <a:sym typeface="Symbol" charset="0"/>
              </a:rPr>
              <a:t> ft</a:t>
            </a:r>
            <a:r>
              <a:rPr lang="en-US" baseline="30000">
                <a:solidFill>
                  <a:srgbClr val="FF0000"/>
                </a:solidFill>
                <a:cs typeface="+mn-cs"/>
                <a:sym typeface="Symbol" charset="0"/>
              </a:rPr>
              <a:t>2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2438400" y="5529263"/>
            <a:ext cx="129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50</a:t>
            </a:r>
            <a:r>
              <a:rPr lang="en-US" b="1" i="1">
                <a:solidFill>
                  <a:srgbClr val="FF0000"/>
                </a:solidFill>
                <a:cs typeface="+mn-cs"/>
                <a:sym typeface="Symbol" charset="0"/>
              </a:rPr>
              <a:t></a:t>
            </a:r>
            <a:r>
              <a:rPr lang="en-US" b="1" i="1">
                <a:solidFill>
                  <a:srgbClr val="FF0000"/>
                </a:solidFill>
                <a:cs typeface="+mn-cs"/>
              </a:rPr>
              <a:t> </a:t>
            </a:r>
            <a:r>
              <a:rPr lang="en-US">
                <a:solidFill>
                  <a:srgbClr val="FF0000"/>
                </a:solidFill>
                <a:cs typeface="+mn-cs"/>
              </a:rPr>
              <a:t>cm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2133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cs typeface="+mn-cs"/>
              </a:rPr>
              <a:t>Learn and apply the formula for the volume of a sphere.</a:t>
            </a:r>
          </a:p>
          <a:p>
            <a:pPr>
              <a:spcBef>
                <a:spcPct val="20000"/>
              </a:spcBef>
              <a:defRPr/>
            </a:pPr>
            <a:r>
              <a:rPr lang="en-US" sz="3200">
                <a:cs typeface="+mn-cs"/>
              </a:rPr>
              <a:t>Learn and apply the formula for the surface area of a sphere.</a:t>
            </a:r>
            <a:endParaRPr lang="en-US" sz="3200">
              <a:latin typeface="Arial" charset="0"/>
              <a:cs typeface="+mn-cs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600" i="1">
                <a:solidFill>
                  <a:srgbClr val="FF6600"/>
                </a:solidFill>
                <a:latin typeface="Arial Black" charset="0"/>
                <a:cs typeface="+mn-cs"/>
              </a:rPr>
              <a:t>Objectives</a:t>
            </a:r>
            <a:endParaRPr lang="en-US" sz="3600" i="1">
              <a:solidFill>
                <a:srgbClr val="FF66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81000" y="841375"/>
            <a:ext cx="8382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A </a:t>
            </a:r>
            <a:r>
              <a:rPr lang="en-US" b="1" u="sng" dirty="0">
                <a:cs typeface="+mn-cs"/>
              </a:rPr>
              <a:t>sphere</a:t>
            </a:r>
            <a:r>
              <a:rPr lang="en-US" dirty="0">
                <a:cs typeface="+mn-cs"/>
              </a:rPr>
              <a:t> is a three dimensional circle.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A </a:t>
            </a:r>
            <a:r>
              <a:rPr lang="en-US" b="1" u="sng" dirty="0">
                <a:cs typeface="+mn-cs"/>
              </a:rPr>
              <a:t>radius of a sphere</a:t>
            </a:r>
            <a:r>
              <a:rPr lang="en-US" dirty="0">
                <a:cs typeface="+mn-cs"/>
              </a:rPr>
              <a:t> connects the center of the sphere to any point on the sphere. </a:t>
            </a:r>
          </a:p>
        </p:txBody>
      </p:sp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429000"/>
            <a:ext cx="4457700" cy="268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82002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Example 1A: Finding Volumes of Spheres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8600" y="1828800"/>
            <a:ext cx="579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cs typeface="+mn-cs"/>
              </a:rPr>
              <a:t>Find the volume of the sphere. Give your answer in terms of </a:t>
            </a:r>
            <a:r>
              <a:rPr lang="en-US" b="1" i="1">
                <a:cs typeface="+mn-cs"/>
                <a:sym typeface="Symbol" charset="0"/>
              </a:rPr>
              <a:t></a:t>
            </a:r>
            <a:r>
              <a:rPr lang="en-US" b="1">
                <a:cs typeface="+mn-cs"/>
              </a:rPr>
              <a:t>.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73367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9705" name="Picture 9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12763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0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17621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066800" y="4953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= 2304</a:t>
            </a:r>
            <a:r>
              <a:rPr lang="en-US">
                <a:cs typeface="+mn-cs"/>
                <a:sym typeface="Symbol" charset="0"/>
              </a:rPr>
              <a:t> in</a:t>
            </a:r>
            <a:r>
              <a:rPr lang="en-US" baseline="30000">
                <a:cs typeface="+mn-cs"/>
                <a:sym typeface="Symbol" charset="0"/>
              </a:rPr>
              <a:t>3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124200" y="495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Simplify.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1242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Volume of a sphere.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/>
      <p:bldP spid="29709" grpId="0"/>
      <p:bldP spid="297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Example 1B: Finding Volumes of Spheres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8600" y="16764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cs typeface="+mn-cs"/>
              </a:rPr>
              <a:t>Find the diameter of a sphere with volume 36,000</a:t>
            </a:r>
            <a:r>
              <a:rPr lang="en-US" b="1" i="1">
                <a:cs typeface="+mn-cs"/>
                <a:sym typeface="Symbol" charset="0"/>
              </a:rPr>
              <a:t></a:t>
            </a:r>
            <a:r>
              <a:rPr lang="en-US" b="1">
                <a:cs typeface="+mn-cs"/>
              </a:rPr>
              <a:t> cm</a:t>
            </a:r>
            <a:r>
              <a:rPr lang="en-US" b="1" baseline="30000">
                <a:cs typeface="+mn-cs"/>
              </a:rPr>
              <a:t>3</a:t>
            </a:r>
            <a:r>
              <a:rPr lang="en-US" b="1">
                <a:cs typeface="+mn-cs"/>
              </a:rPr>
              <a:t>.</a:t>
            </a:r>
          </a:p>
        </p:txBody>
      </p:sp>
      <p:pic>
        <p:nvPicPr>
          <p:cNvPr id="36874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52800"/>
            <a:ext cx="23050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962400" y="35052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Substitute 36,000</a:t>
            </a: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  <a:sym typeface="Symbol" charset="0"/>
              </a:rPr>
              <a:t> for V.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066800" y="4267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27,000 = </a:t>
            </a:r>
            <a:r>
              <a:rPr lang="en-US" i="1">
                <a:cs typeface="+mn-cs"/>
              </a:rPr>
              <a:t>r</a:t>
            </a:r>
            <a:r>
              <a:rPr lang="en-US" baseline="30000">
                <a:cs typeface="+mn-cs"/>
              </a:rPr>
              <a:t>3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2057400" y="4800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r</a:t>
            </a:r>
            <a:r>
              <a:rPr lang="en-US">
                <a:cs typeface="+mn-cs"/>
              </a:rPr>
              <a:t> = 30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981200" y="5410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cs typeface="+mn-cs"/>
              </a:rPr>
              <a:t>d</a:t>
            </a:r>
            <a:r>
              <a:rPr lang="en-US">
                <a:cs typeface="+mn-cs"/>
              </a:rPr>
              <a:t> = 60 cm</a:t>
            </a:r>
            <a:endParaRPr lang="en-US">
              <a:cs typeface="+mn-cs"/>
              <a:sym typeface="Symbol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962400" y="54102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d = 2r</a:t>
            </a:r>
            <a:endParaRPr lang="en-US" i="1">
              <a:solidFill>
                <a:srgbClr val="3333FF"/>
              </a:solidFill>
              <a:latin typeface="Arial" charset="0"/>
              <a:cs typeface="Arial" charset="0"/>
              <a:sym typeface="Symbol" charset="0"/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962400" y="48006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Take the cube root of both sides.</a:t>
            </a:r>
            <a:endParaRPr lang="en-US" i="1">
              <a:solidFill>
                <a:srgbClr val="3333FF"/>
              </a:solidFill>
              <a:latin typeface="Arial" charset="0"/>
              <a:cs typeface="Arial" charset="0"/>
              <a:sym typeface="Symbol" charset="0"/>
            </a:endParaRPr>
          </a:p>
        </p:txBody>
      </p:sp>
      <p:pic>
        <p:nvPicPr>
          <p:cNvPr id="36882" name="Picture 1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14800"/>
            <a:ext cx="33718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3" name="Picture 19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514600"/>
            <a:ext cx="12763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962400" y="2667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Volume of a sphere.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/>
      <p:bldP spid="36876" grpId="0"/>
      <p:bldP spid="36878" grpId="0"/>
      <p:bldP spid="36879" grpId="0"/>
      <p:bldP spid="36880" grpId="0"/>
      <p:bldP spid="36881" grpId="0"/>
      <p:bldP spid="368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Example 1C: Finding Volumes of Spheres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" y="1752600"/>
            <a:ext cx="6278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  <a:defRPr/>
            </a:pPr>
            <a:r>
              <a:rPr lang="en-US" b="1">
                <a:cs typeface="+mn-cs"/>
              </a:rPr>
              <a:t>Find the volume of the hemisphere.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00200"/>
            <a:ext cx="2476500" cy="136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048000" y="2819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Volume of a hemisphere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048000" y="3810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Substitute 15 for r.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990600" y="4648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= 2250</a:t>
            </a:r>
            <a:r>
              <a:rPr lang="en-US" i="1">
                <a:cs typeface="+mn-cs"/>
                <a:sym typeface="Symbol" charset="0"/>
              </a:rPr>
              <a:t></a:t>
            </a:r>
            <a:r>
              <a:rPr lang="en-US">
                <a:cs typeface="+mn-cs"/>
              </a:rPr>
              <a:t> m</a:t>
            </a:r>
            <a:r>
              <a:rPr lang="en-US" baseline="30000">
                <a:cs typeface="+mn-cs"/>
              </a:rPr>
              <a:t>3</a:t>
            </a:r>
            <a:endParaRPr lang="en-US">
              <a:cs typeface="+mn-cs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048000" y="4648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Simplify.</a:t>
            </a:r>
          </a:p>
        </p:txBody>
      </p:sp>
      <p:pic>
        <p:nvPicPr>
          <p:cNvPr id="37902" name="Picture 1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09975"/>
            <a:ext cx="17240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3" name="Picture 15" descr="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12382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  <p:bldP spid="37899" grpId="0"/>
      <p:bldP spid="37900" grpId="0"/>
      <p:bldP spid="379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 Black" charset="0"/>
                <a:cs typeface="+mn-cs"/>
              </a:rPr>
              <a:t>Check It Out!</a:t>
            </a:r>
            <a:r>
              <a:rPr lang="en-US">
                <a:solidFill>
                  <a:srgbClr val="006699"/>
                </a:solidFill>
                <a:latin typeface="Arial Black" charset="0"/>
                <a:cs typeface="+mn-cs"/>
              </a:rPr>
              <a:t> Example 1 </a:t>
            </a:r>
            <a:endParaRPr lang="en-US" sz="2600">
              <a:solidFill>
                <a:schemeClr val="accent2"/>
              </a:solidFill>
              <a:latin typeface="Arial MT Bl" charset="0"/>
              <a:cs typeface="+mn-cs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28600" y="1676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cs typeface="+mn-cs"/>
              </a:rPr>
              <a:t>Find the radius of a sphere with volume 2304</a:t>
            </a:r>
            <a:r>
              <a:rPr lang="en-US" b="1" i="1">
                <a:cs typeface="+mn-cs"/>
                <a:sym typeface="Symbol" charset="0"/>
              </a:rPr>
              <a:t></a:t>
            </a:r>
            <a:r>
              <a:rPr lang="en-US" b="1" i="1">
                <a:cs typeface="+mn-cs"/>
              </a:rPr>
              <a:t> </a:t>
            </a:r>
            <a:r>
              <a:rPr lang="en-US" b="1">
                <a:cs typeface="+mn-cs"/>
              </a:rPr>
              <a:t>ft</a:t>
            </a:r>
            <a:r>
              <a:rPr lang="en-US" b="1" baseline="30000">
                <a:cs typeface="+mn-cs"/>
              </a:rPr>
              <a:t>3</a:t>
            </a:r>
            <a:r>
              <a:rPr lang="en-US" b="1">
                <a:cs typeface="+mn-cs"/>
              </a:rPr>
              <a:t>.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971800" y="2667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cs typeface="+mn-cs"/>
              </a:rPr>
              <a:t>Volume of a sphere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971800" y="3449638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cs typeface="+mn-cs"/>
              </a:rPr>
              <a:t>Substitute for V.</a:t>
            </a: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1219200" y="4191000"/>
            <a:ext cx="150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r </a:t>
            </a:r>
            <a:r>
              <a:rPr lang="en-US">
                <a:cs typeface="+mn-cs"/>
              </a:rPr>
              <a:t>= 12 ft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994025" y="4191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3333FF"/>
                </a:solidFill>
                <a:cs typeface="+mn-cs"/>
              </a:rPr>
              <a:t>Simplify.</a:t>
            </a:r>
          </a:p>
        </p:txBody>
      </p:sp>
      <p:pic>
        <p:nvPicPr>
          <p:cNvPr id="16413" name="Picture 29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12287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4" name="Picture 30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2028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5" grpId="0"/>
      <p:bldP spid="16410" grpId="0"/>
      <p:bldP spid="16411" grpId="0"/>
      <p:bldP spid="164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9825</TotalTime>
  <Words>704</Words>
  <Application>Microsoft Macintosh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Paul Karaiakoubian</cp:lastModifiedBy>
  <cp:revision>124</cp:revision>
  <dcterms:created xsi:type="dcterms:W3CDTF">2002-10-14T18:20:28Z</dcterms:created>
  <dcterms:modified xsi:type="dcterms:W3CDTF">2016-12-07T20:54:39Z</dcterms:modified>
</cp:coreProperties>
</file>