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0" r:id="rId1"/>
  </p:sldMasterIdLst>
  <p:notesMasterIdLst>
    <p:notesMasterId r:id="rId17"/>
  </p:notesMasterIdLst>
  <p:sldIdLst>
    <p:sldId id="256" r:id="rId2"/>
    <p:sldId id="294" r:id="rId3"/>
    <p:sldId id="257" r:id="rId4"/>
    <p:sldId id="271" r:id="rId5"/>
    <p:sldId id="258" r:id="rId6"/>
    <p:sldId id="293" r:id="rId7"/>
    <p:sldId id="289" r:id="rId8"/>
    <p:sldId id="290" r:id="rId9"/>
    <p:sldId id="291" r:id="rId10"/>
    <p:sldId id="264" r:id="rId11"/>
    <p:sldId id="265" r:id="rId12"/>
    <p:sldId id="274" r:id="rId13"/>
    <p:sldId id="287" r:id="rId14"/>
    <p:sldId id="288" r:id="rId15"/>
    <p:sldId id="292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64"/>
  </p:normalViewPr>
  <p:slideViewPr>
    <p:cSldViewPr snapToGrid="0" snapToObjects="1">
      <p:cViewPr varScale="1">
        <p:scale>
          <a:sx n="93" d="100"/>
          <a:sy n="93" d="100"/>
        </p:scale>
        <p:origin x="16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071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4754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260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1780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20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44762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0063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57200" y="1143000"/>
            <a:ext cx="8001000" cy="3965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●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●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●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4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457200" y="1143000"/>
            <a:ext cx="8001000" cy="396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60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Simple Interest, Sales </a:t>
            </a:r>
            <a:r>
              <a:rPr lang="en-US" sz="6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Tax</a:t>
            </a:r>
            <a:r>
              <a:rPr lang="en-US" sz="60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6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Discounts</a:t>
            </a:r>
            <a:r>
              <a:rPr lang="en-US" sz="60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Markups, </a:t>
            </a:r>
            <a:r>
              <a:rPr lang="en-US" sz="6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0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&amp; </a:t>
            </a:r>
            <a:r>
              <a:rPr lang="en-US" sz="6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Commission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4401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Commission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91803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sym typeface="Arial"/>
              </a:rPr>
              <a:t>Commission 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is a fee which a salesperson would receive upon completion of a 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sym typeface="Arial"/>
              </a:rPr>
              <a:t>sale.  Commission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sym typeface="Arial"/>
              </a:rPr>
              <a:t> can be based on either the Mark-up or the sales price.  ONLY BASE COMMISSION ON </a:t>
            </a:r>
            <a:r>
              <a:rPr lang="en-US" sz="3000" b="0" i="0" u="none" strike="noStrike" cap="none" smtClean="0">
                <a:solidFill>
                  <a:schemeClr val="dk1"/>
                </a:solidFill>
                <a:sym typeface="Arial"/>
              </a:rPr>
              <a:t>MARK-UP </a:t>
            </a:r>
            <a:r>
              <a:rPr lang="en-US" sz="3000" b="0" i="0" u="none" strike="noStrike" cap="none" smtClean="0">
                <a:solidFill>
                  <a:schemeClr val="dk1"/>
                </a:solidFill>
                <a:sym typeface="Arial"/>
              </a:rPr>
              <a:t>UNLESS THE 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sym typeface="Arial"/>
              </a:rPr>
              <a:t>INSTRUCTIONS </a:t>
            </a:r>
            <a:r>
              <a:rPr lang="en-US" sz="3000" b="0" i="0" u="none" strike="noStrike" cap="none" smtClean="0">
                <a:solidFill>
                  <a:schemeClr val="dk1"/>
                </a:solidFill>
                <a:sym typeface="Arial"/>
              </a:rPr>
              <a:t>SAY </a:t>
            </a:r>
            <a:r>
              <a:rPr lang="en-US" sz="3000" b="0" i="0" u="none" strike="noStrike" cap="none" smtClean="0">
                <a:solidFill>
                  <a:schemeClr val="dk1"/>
                </a:solidFill>
                <a:sym typeface="Arial"/>
              </a:rPr>
              <a:t>OTHERWISE.</a:t>
            </a:r>
            <a:endParaRPr lang="en-US" sz="30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000" b="0" i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000" b="0" i="0" u="none" strike="noStrike" cap="none" baseline="0" dirty="0" smtClean="0">
                <a:solidFill>
                  <a:schemeClr val="dk1"/>
                </a:solidFill>
                <a:sym typeface="Arial"/>
              </a:rPr>
              <a:t>  It 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is a motivational system of payment designed to encourage sales staff to sell more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0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000" b="0" i="0" u="none" strike="noStrike" cap="none" baseline="0" dirty="0" smtClean="0">
                <a:solidFill>
                  <a:schemeClr val="dk1"/>
                </a:solidFill>
                <a:sym typeface="Arial"/>
              </a:rPr>
              <a:t>  We 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sym typeface="Arial"/>
              </a:rPr>
              <a:t>calculate commission similar to how we calculate </a:t>
            </a:r>
            <a:r>
              <a:rPr lang="en-US" sz="3000" b="0" i="0" u="none" strike="noStrike" cap="none" baseline="0" dirty="0" smtClean="0">
                <a:solidFill>
                  <a:schemeClr val="dk1"/>
                </a:solidFill>
                <a:sym typeface="Arial"/>
              </a:rPr>
              <a:t>sales tax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endParaRPr lang="en-US" sz="3000"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None/>
            </a:pPr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Sally works in a perfume shop.  For every bottle of perfume she sells, she receives 2.5% commission.  One day she made $450 in sales. 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None/>
            </a:pPr>
            <a:endParaRPr lang="en-US" dirty="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None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 commission did she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</a:t>
            </a:r>
            <a:r>
              <a:rPr lang="en-US" dirty="0"/>
              <a:t>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Sally works in a perfume shop.  For every bottle of perfume she sells, she receives 2.5% commission.  One day she made $450 in sales. How much commission did she make?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$450 x 2.5%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$450 x 0.025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$11.25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Therefore, Sally makes $11.25 off $450 of perfume sales.</a:t>
            </a:r>
          </a:p>
        </p:txBody>
      </p:sp>
    </p:spTree>
    <p:extLst>
      <p:ext uri="{BB962C8B-B14F-4D97-AF65-F5344CB8AC3E}">
        <p14:creationId xmlns:p14="http://schemas.microsoft.com/office/powerpoint/2010/main" val="4148452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Profit = how much a business makes off of a sale</a:t>
            </a:r>
          </a:p>
          <a:p>
            <a:pPr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To find profit, you need to subtract the Markup by commission.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If there is no commission, the markup is the profit.</a:t>
            </a:r>
            <a:endParaRPr lang="en-US" dirty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1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Buying price = $60</a:t>
            </a:r>
          </a:p>
          <a:p>
            <a:pPr indent="0">
              <a:buNone/>
            </a:pPr>
            <a:r>
              <a:rPr lang="en-US" dirty="0" smtClean="0"/>
              <a:t>Markup = $108</a:t>
            </a:r>
          </a:p>
          <a:p>
            <a:pPr indent="0">
              <a:buNone/>
            </a:pPr>
            <a:r>
              <a:rPr lang="en-US" dirty="0" smtClean="0"/>
              <a:t>Commission = $50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Profit = Markup – Commission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Profit = 108 – 50 = $58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Page 71, # 1-6</a:t>
            </a:r>
          </a:p>
          <a:p>
            <a:pPr indent="0">
              <a:buNone/>
            </a:pPr>
            <a:r>
              <a:rPr lang="en-US" dirty="0" smtClean="0"/>
              <a:t>Page 72, #7-11</a:t>
            </a:r>
          </a:p>
          <a:p>
            <a:pPr indent="0">
              <a:buNone/>
            </a:pPr>
            <a:r>
              <a:rPr lang="en-US" dirty="0" smtClean="0"/>
              <a:t>Page 73, #12</a:t>
            </a:r>
          </a:p>
          <a:p>
            <a:pPr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Page 74, #15-22</a:t>
            </a:r>
          </a:p>
          <a:p>
            <a:pPr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Page 75, #23-26</a:t>
            </a:r>
          </a:p>
          <a:p>
            <a:pPr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Page 76, 27-30</a:t>
            </a:r>
          </a:p>
          <a:p>
            <a:pPr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Page 80, 51a-d, 52 a, b, d only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942"/>
            <a:ext cx="8229600" cy="1143000"/>
          </a:xfrm>
        </p:spPr>
        <p:txBody>
          <a:bodyPr/>
          <a:lstStyle/>
          <a:p>
            <a:r>
              <a:rPr lang="en-US" dirty="0" smtClean="0"/>
              <a:t>Simple Interest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1382"/>
            <a:ext cx="8229600" cy="5347854"/>
          </a:xfrm>
        </p:spPr>
        <p:txBody>
          <a:bodyPr/>
          <a:lstStyle/>
          <a:p>
            <a:r>
              <a:rPr lang="en-US" b="1" dirty="0" smtClean="0"/>
              <a:t> Simple </a:t>
            </a:r>
            <a:r>
              <a:rPr lang="en-US" b="1" dirty="0"/>
              <a:t>interest</a:t>
            </a:r>
            <a:r>
              <a:rPr lang="en-US" dirty="0"/>
              <a:t> is a quick and easy method of calculating the </a:t>
            </a:r>
            <a:r>
              <a:rPr lang="en-US" b="1" dirty="0"/>
              <a:t>interest</a:t>
            </a:r>
            <a:r>
              <a:rPr lang="en-US" dirty="0"/>
              <a:t> charge on a loan.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 Simple </a:t>
            </a:r>
            <a:r>
              <a:rPr lang="en-US" b="1" dirty="0"/>
              <a:t>interest</a:t>
            </a:r>
            <a:r>
              <a:rPr lang="en-US" dirty="0"/>
              <a:t> is determined by multiplying the daily </a:t>
            </a:r>
            <a:r>
              <a:rPr lang="en-US" b="1" dirty="0" smtClean="0"/>
              <a:t>interest </a:t>
            </a:r>
            <a:r>
              <a:rPr lang="en-US" dirty="0" smtClean="0"/>
              <a:t>rate </a:t>
            </a:r>
            <a:r>
              <a:rPr lang="en-US" dirty="0"/>
              <a:t>by the principal by the number of days that elapse between payments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Interest Amount = Principal x Rate x Time</a:t>
            </a:r>
          </a:p>
          <a:p>
            <a:r>
              <a:rPr lang="en-US" dirty="0" smtClean="0"/>
              <a:t> or I = P ● R ●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Sales Tax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0">
              <a:spcBef>
                <a:spcPts val="720"/>
              </a:spcBef>
              <a:buSzPct val="59722"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/>
              <a:t>A </a:t>
            </a:r>
            <a:r>
              <a:rPr lang="en-US" sz="3600" b="1" dirty="0"/>
              <a:t>sales tax</a:t>
            </a:r>
            <a:r>
              <a:rPr lang="en-US" sz="3600" dirty="0"/>
              <a:t> is </a:t>
            </a:r>
            <a:r>
              <a:rPr lang="en-US" sz="3600" dirty="0" smtClean="0"/>
              <a:t>a</a:t>
            </a:r>
            <a:r>
              <a:rPr lang="en-US" sz="3600" dirty="0"/>
              <a:t> </a:t>
            </a:r>
            <a:r>
              <a:rPr lang="en-US" sz="3600" b="1" dirty="0"/>
              <a:t>tax</a:t>
            </a:r>
            <a:r>
              <a:rPr lang="en-US" sz="3600" dirty="0"/>
              <a:t> imposed by the government on the </a:t>
            </a:r>
            <a:r>
              <a:rPr lang="en-US" sz="3600" b="1" dirty="0"/>
              <a:t>sale</a:t>
            </a:r>
            <a:r>
              <a:rPr lang="en-US" sz="3600" dirty="0"/>
              <a:t> of goods and services.</a:t>
            </a:r>
            <a:endParaRPr lang="en-US" sz="36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59722"/>
              <a:buFont typeface="Arial"/>
              <a:buChar char="●"/>
            </a:pPr>
            <a:r>
              <a:rPr lang="en-US" sz="3600" dirty="0"/>
              <a:t> 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Calculated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the cost of the item or service you are purchasing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59722"/>
              <a:buFont typeface="Arial"/>
              <a:buChar char="●"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percentage of the original cost</a:t>
            </a:r>
          </a:p>
          <a:p>
            <a:pPr marL="0" marR="0" lvl="0" indent="698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Sales Tax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60" y="1600200"/>
            <a:ext cx="8450540" cy="4525961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To find sales tax, multiply the percentage of tax by the original price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  Example: Original Price = $10; Sales tax = 9%</a:t>
            </a:r>
          </a:p>
          <a:p>
            <a:pPr marL="1006475" lvl="2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10 x .09 = $0.90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To find the price after tax, add the sales tax to the original price.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  Price after tax = $10 + 0.90 = $10.90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dirty="0"/>
              <a:t>E</a:t>
            </a:r>
            <a:r>
              <a:rPr lang="en-US" sz="44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xample</a:t>
            </a:r>
            <a:endParaRPr lang="en-US" sz="44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buy a car for $20,000 and pay 5 % in tax. How much is the tax?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Tax = 20,000 x 5% = 20,000 times 0.05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Tax = 20,000 x 0.05 = 1,000 dollars.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the cost with tax is $20,000 + $1000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$21,000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To find </a:t>
            </a:r>
            <a:r>
              <a:rPr lang="en-US" dirty="0" smtClean="0">
                <a:solidFill>
                  <a:srgbClr val="FFFFFF"/>
                </a:solidFill>
              </a:rPr>
              <a:t>the discount amount, </a:t>
            </a:r>
            <a:r>
              <a:rPr lang="en-US" dirty="0">
                <a:solidFill>
                  <a:srgbClr val="FFFFFF"/>
                </a:solidFill>
              </a:rPr>
              <a:t>multiply the percentage of </a:t>
            </a:r>
            <a:r>
              <a:rPr lang="en-US" dirty="0" smtClean="0">
                <a:solidFill>
                  <a:srgbClr val="FFFFFF"/>
                </a:solidFill>
              </a:rPr>
              <a:t>the discount by </a:t>
            </a:r>
            <a:r>
              <a:rPr lang="en-US" dirty="0">
                <a:solidFill>
                  <a:srgbClr val="FFFFFF"/>
                </a:solidFill>
              </a:rPr>
              <a:t>the original price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  Example: Original Price = $10;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  Discount </a:t>
            </a:r>
            <a:r>
              <a:rPr lang="en-US" dirty="0">
                <a:solidFill>
                  <a:srgbClr val="FFFFFF"/>
                </a:solidFill>
              </a:rPr>
              <a:t>= </a:t>
            </a:r>
            <a:r>
              <a:rPr lang="en-US" dirty="0" smtClean="0">
                <a:solidFill>
                  <a:srgbClr val="FFFFFF"/>
                </a:solidFill>
              </a:rPr>
              <a:t>25%</a:t>
            </a:r>
            <a:endParaRPr lang="en-US" dirty="0">
              <a:solidFill>
                <a:srgbClr val="FFFFFF"/>
              </a:solidFill>
            </a:endParaRPr>
          </a:p>
          <a:p>
            <a:pPr marL="1006475" lvl="2" indent="0">
              <a:buNone/>
            </a:pPr>
            <a:r>
              <a:rPr lang="en-US" dirty="0">
                <a:solidFill>
                  <a:srgbClr val="FFFFFF"/>
                </a:solidFill>
              </a:rPr>
              <a:t>10 x </a:t>
            </a:r>
            <a:r>
              <a:rPr lang="en-US" dirty="0" smtClean="0">
                <a:solidFill>
                  <a:srgbClr val="FFFFFF"/>
                </a:solidFill>
              </a:rPr>
              <a:t>.25 </a:t>
            </a:r>
            <a:r>
              <a:rPr lang="en-US" dirty="0">
                <a:solidFill>
                  <a:srgbClr val="FFFFFF"/>
                </a:solidFill>
              </a:rPr>
              <a:t>= </a:t>
            </a:r>
            <a:r>
              <a:rPr lang="en-US" dirty="0" smtClean="0">
                <a:solidFill>
                  <a:srgbClr val="FFFFFF"/>
                </a:solidFill>
              </a:rPr>
              <a:t>$2.50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  To find the price after </a:t>
            </a:r>
            <a:r>
              <a:rPr lang="en-US" dirty="0" smtClean="0">
                <a:solidFill>
                  <a:srgbClr val="FFFFFF"/>
                </a:solidFill>
              </a:rPr>
              <a:t>discount, subtract the discount from the </a:t>
            </a:r>
            <a:r>
              <a:rPr lang="en-US" dirty="0">
                <a:solidFill>
                  <a:srgbClr val="FFFFFF"/>
                </a:solidFill>
              </a:rPr>
              <a:t>original price.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  Price after </a:t>
            </a:r>
            <a:r>
              <a:rPr lang="en-US" dirty="0" smtClean="0">
                <a:solidFill>
                  <a:srgbClr val="FFFFFF"/>
                </a:solidFill>
              </a:rPr>
              <a:t>discount = </a:t>
            </a:r>
            <a:r>
              <a:rPr lang="en-US" dirty="0">
                <a:solidFill>
                  <a:srgbClr val="FFFFFF"/>
                </a:solidFill>
              </a:rPr>
              <a:t>$10 </a:t>
            </a:r>
            <a:r>
              <a:rPr lang="en-US" dirty="0" smtClean="0">
                <a:solidFill>
                  <a:srgbClr val="FFFFFF"/>
                </a:solidFill>
              </a:rPr>
              <a:t>- 2.50 </a:t>
            </a:r>
            <a:r>
              <a:rPr lang="en-US" dirty="0">
                <a:solidFill>
                  <a:srgbClr val="FFFFFF"/>
                </a:solidFill>
              </a:rPr>
              <a:t>= </a:t>
            </a:r>
            <a:r>
              <a:rPr lang="en-US" dirty="0" smtClean="0">
                <a:solidFill>
                  <a:srgbClr val="FFFFFF"/>
                </a:solidFill>
              </a:rPr>
              <a:t>$7.50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Markups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A markup is the difference between the buying price (the cost for a store to buy an item) and the selling price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This is called a “markup”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Markups are calculated like tax and added to the buying price.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If the original price on a computer is $500 and is marked up by 45%, how much is the selling price of the computer?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500 x .45 = 225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Selling price = 500 + 225 = </a:t>
            </a:r>
            <a:r>
              <a:rPr lang="en-US" b="1" u="sng" dirty="0" smtClean="0"/>
              <a:t>$725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01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The buying price on a car is $4,000.  A dealership has a markup that is 60%.</a:t>
            </a:r>
          </a:p>
          <a:p>
            <a:endParaRPr lang="en-US" dirty="0"/>
          </a:p>
          <a:p>
            <a:pPr indent="0">
              <a:buNone/>
            </a:pPr>
            <a:r>
              <a:rPr lang="en-US" dirty="0" smtClean="0"/>
              <a:t>What is the selling price of the car?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If Jake sells a car and receives 20% commission, how much money does he earn?</a:t>
            </a:r>
          </a:p>
        </p:txBody>
      </p:sp>
    </p:spTree>
    <p:extLst>
      <p:ext uri="{BB962C8B-B14F-4D97-AF65-F5344CB8AC3E}">
        <p14:creationId xmlns:p14="http://schemas.microsoft.com/office/powerpoint/2010/main" val="3317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Default Design 1">
      <a:dk1>
        <a:srgbClr val="FFFFFF"/>
      </a:dk1>
      <a:lt1>
        <a:srgbClr val="523E26"/>
      </a:lt1>
      <a:dk2>
        <a:srgbClr val="DFC08D"/>
      </a:dk2>
      <a:lt2>
        <a:srgbClr val="2D2015"/>
      </a:lt2>
      <a:accent1>
        <a:srgbClr val="8C7B70"/>
      </a:accent1>
      <a:accent2>
        <a:srgbClr val="8F5F2F"/>
      </a:accent2>
      <a:accent3>
        <a:srgbClr val="523E26"/>
      </a:accent3>
      <a:accent4>
        <a:srgbClr val="8C7B70"/>
      </a:accent4>
      <a:accent5>
        <a:srgbClr val="8F5F2F"/>
      </a:accent5>
      <a:accent6>
        <a:srgbClr val="523E26"/>
      </a:accent6>
      <a:hlink>
        <a:srgbClr val="CCB400"/>
      </a:hlink>
      <a:folHlink>
        <a:srgbClr val="8C9E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32693</TotalTime>
  <Words>584</Words>
  <Application>Microsoft Macintosh PowerPoint</Application>
  <PresentationFormat>On-screen Show (4:3)</PresentationFormat>
  <Paragraphs>86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Custom Theme</vt:lpstr>
      <vt:lpstr>Simple Interest, Sales Tax, Discounts, Markups,  &amp; Commission</vt:lpstr>
      <vt:lpstr>Simple Interest</vt:lpstr>
      <vt:lpstr>Sales Tax</vt:lpstr>
      <vt:lpstr>Finding Sales Tax </vt:lpstr>
      <vt:lpstr>Example</vt:lpstr>
      <vt:lpstr>Discounts</vt:lpstr>
      <vt:lpstr>Markups</vt:lpstr>
      <vt:lpstr>Example</vt:lpstr>
      <vt:lpstr>Example</vt:lpstr>
      <vt:lpstr>Commission</vt:lpstr>
      <vt:lpstr>example</vt:lpstr>
      <vt:lpstr>example</vt:lpstr>
      <vt:lpstr>Profit</vt:lpstr>
      <vt:lpstr>Example</vt:lpstr>
      <vt:lpstr>Homework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Tax, Discounts,  &amp; Commission</dc:title>
  <cp:lastModifiedBy>Microsoft Office User</cp:lastModifiedBy>
  <cp:revision>25</cp:revision>
  <dcterms:modified xsi:type="dcterms:W3CDTF">2019-10-18T19:49:43Z</dcterms:modified>
</cp:coreProperties>
</file>